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61" r:id="rId7"/>
    <p:sldId id="263" r:id="rId8"/>
    <p:sldId id="264" r:id="rId9"/>
    <p:sldId id="270" r:id="rId10"/>
    <p:sldId id="265" r:id="rId11"/>
    <p:sldId id="269" r:id="rId12"/>
    <p:sldId id="266" r:id="rId13"/>
    <p:sldId id="267" r:id="rId14"/>
    <p:sldId id="268" r:id="rId15"/>
    <p:sldId id="271" r:id="rId16"/>
    <p:sldId id="274" r:id="rId17"/>
    <p:sldId id="276" r:id="rId18"/>
    <p:sldId id="272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116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8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9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0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1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2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3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4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5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6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7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8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9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0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1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2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3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4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5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6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7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8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9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0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1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2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3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4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5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6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7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8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9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0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1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2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3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4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5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6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6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83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4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5" name="AutoShape 46"/>
              <p:cNvSpPr>
                <a:spLocks noChangeArrowheads="1"/>
              </p:cNvSpPr>
              <p:nvPr/>
            </p:nvSpPr>
            <p:spPr bwMode="auto">
              <a:xfrm rot="162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6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7" name="AutoShape 48"/>
              <p:cNvSpPr>
                <a:spLocks noChangeArrowheads="1"/>
              </p:cNvSpPr>
              <p:nvPr/>
            </p:nvSpPr>
            <p:spPr bwMode="auto">
              <a:xfrm rot="162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8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9" name="AutoShape 50"/>
              <p:cNvSpPr>
                <a:spLocks noChangeArrowheads="1"/>
              </p:cNvSpPr>
              <p:nvPr/>
            </p:nvSpPr>
            <p:spPr bwMode="auto">
              <a:xfrm rot="162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0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1" name="AutoShape 52"/>
              <p:cNvSpPr>
                <a:spLocks noChangeArrowheads="1"/>
              </p:cNvSpPr>
              <p:nvPr/>
            </p:nvSpPr>
            <p:spPr bwMode="auto">
              <a:xfrm rot="162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2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3" name="AutoShape 54"/>
              <p:cNvSpPr>
                <a:spLocks noChangeArrowheads="1"/>
              </p:cNvSpPr>
              <p:nvPr/>
            </p:nvSpPr>
            <p:spPr bwMode="auto">
              <a:xfrm rot="162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4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5" name="AutoShape 56"/>
              <p:cNvSpPr>
                <a:spLocks noChangeArrowheads="1"/>
              </p:cNvSpPr>
              <p:nvPr/>
            </p:nvSpPr>
            <p:spPr bwMode="auto">
              <a:xfrm rot="162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6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7" name="AutoShape 58"/>
              <p:cNvSpPr>
                <a:spLocks noChangeArrowheads="1"/>
              </p:cNvSpPr>
              <p:nvPr/>
            </p:nvSpPr>
            <p:spPr bwMode="auto">
              <a:xfrm rot="162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8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9" name="AutoShape 60"/>
              <p:cNvSpPr>
                <a:spLocks noChangeArrowheads="1"/>
              </p:cNvSpPr>
              <p:nvPr/>
            </p:nvSpPr>
            <p:spPr bwMode="auto">
              <a:xfrm rot="162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0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1" name="AutoShape 62"/>
              <p:cNvSpPr>
                <a:spLocks noChangeArrowheads="1"/>
              </p:cNvSpPr>
              <p:nvPr/>
            </p:nvSpPr>
            <p:spPr bwMode="auto">
              <a:xfrm rot="162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2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" name="AutoShape 64"/>
              <p:cNvSpPr>
                <a:spLocks noChangeArrowheads="1"/>
              </p:cNvSpPr>
              <p:nvPr/>
            </p:nvSpPr>
            <p:spPr bwMode="auto">
              <a:xfrm rot="162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" name="AutoShape 66"/>
              <p:cNvSpPr>
                <a:spLocks noChangeArrowheads="1"/>
              </p:cNvSpPr>
              <p:nvPr/>
            </p:nvSpPr>
            <p:spPr bwMode="auto">
              <a:xfrm rot="162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" name="AutoShape 68"/>
              <p:cNvSpPr>
                <a:spLocks noChangeArrowheads="1"/>
              </p:cNvSpPr>
              <p:nvPr/>
            </p:nvSpPr>
            <p:spPr bwMode="auto">
              <a:xfrm rot="162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" name="AutoShape 70"/>
              <p:cNvSpPr>
                <a:spLocks noChangeArrowheads="1"/>
              </p:cNvSpPr>
              <p:nvPr/>
            </p:nvSpPr>
            <p:spPr bwMode="auto">
              <a:xfrm rot="162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" name="AutoShape 73"/>
              <p:cNvSpPr>
                <a:spLocks noChangeArrowheads="1"/>
              </p:cNvSpPr>
              <p:nvPr/>
            </p:nvSpPr>
            <p:spPr bwMode="auto">
              <a:xfrm rot="162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" name="AutoShape 75"/>
              <p:cNvSpPr>
                <a:spLocks noChangeArrowheads="1"/>
              </p:cNvSpPr>
              <p:nvPr/>
            </p:nvSpPr>
            <p:spPr bwMode="auto">
              <a:xfrm rot="162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7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42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3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4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5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6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7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8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9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0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1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2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3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4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5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6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7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8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9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0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1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2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3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4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5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6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7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8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9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0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1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2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3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4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5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6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7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8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9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0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1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2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8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9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" name="AutoShape 121"/>
              <p:cNvSpPr>
                <a:spLocks noChangeArrowheads="1"/>
              </p:cNvSpPr>
              <p:nvPr/>
            </p:nvSpPr>
            <p:spPr bwMode="auto">
              <a:xfrm rot="162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" name="AutoShape 123"/>
              <p:cNvSpPr>
                <a:spLocks noChangeArrowheads="1"/>
              </p:cNvSpPr>
              <p:nvPr/>
            </p:nvSpPr>
            <p:spPr bwMode="auto">
              <a:xfrm rot="162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" name="AutoShape 125"/>
              <p:cNvSpPr>
                <a:spLocks noChangeArrowheads="1"/>
              </p:cNvSpPr>
              <p:nvPr/>
            </p:nvSpPr>
            <p:spPr bwMode="auto">
              <a:xfrm rot="162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92075" tIns="46037" rIns="92075" bIns="46037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>
                    <a:latin typeface="+mn-lt"/>
                    <a:cs typeface="+mn-cs"/>
                  </a:rPr>
                  <a:t> </a:t>
                </a:r>
              </a:p>
            </p:txBody>
          </p:sp>
          <p:sp>
            <p:nvSpPr>
              <p:cNvPr id="16" name="AutoShape 127"/>
              <p:cNvSpPr>
                <a:spLocks noChangeArrowheads="1"/>
              </p:cNvSpPr>
              <p:nvPr/>
            </p:nvSpPr>
            <p:spPr bwMode="auto">
              <a:xfrm rot="162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" name="AutoShape 129"/>
              <p:cNvSpPr>
                <a:spLocks noChangeArrowheads="1"/>
              </p:cNvSpPr>
              <p:nvPr/>
            </p:nvSpPr>
            <p:spPr bwMode="auto">
              <a:xfrm rot="162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9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0" name="AutoShape 131"/>
              <p:cNvSpPr>
                <a:spLocks noChangeArrowheads="1"/>
              </p:cNvSpPr>
              <p:nvPr/>
            </p:nvSpPr>
            <p:spPr bwMode="auto">
              <a:xfrm rot="162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1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2" name="AutoShape 133"/>
              <p:cNvSpPr>
                <a:spLocks noChangeArrowheads="1"/>
              </p:cNvSpPr>
              <p:nvPr/>
            </p:nvSpPr>
            <p:spPr bwMode="auto">
              <a:xfrm rot="162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3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4" name="AutoShape 135"/>
              <p:cNvSpPr>
                <a:spLocks noChangeArrowheads="1"/>
              </p:cNvSpPr>
              <p:nvPr/>
            </p:nvSpPr>
            <p:spPr bwMode="auto">
              <a:xfrm rot="162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5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6" name="AutoShape 137"/>
              <p:cNvSpPr>
                <a:spLocks noChangeArrowheads="1"/>
              </p:cNvSpPr>
              <p:nvPr/>
            </p:nvSpPr>
            <p:spPr bwMode="auto">
              <a:xfrm rot="162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7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8" name="AutoShape 139"/>
              <p:cNvSpPr>
                <a:spLocks noChangeArrowheads="1"/>
              </p:cNvSpPr>
              <p:nvPr/>
            </p:nvSpPr>
            <p:spPr bwMode="auto">
              <a:xfrm rot="162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9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" name="AutoShape 141"/>
              <p:cNvSpPr>
                <a:spLocks noChangeArrowheads="1"/>
              </p:cNvSpPr>
              <p:nvPr/>
            </p:nvSpPr>
            <p:spPr bwMode="auto">
              <a:xfrm rot="162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2" name="AutoShape 143"/>
              <p:cNvSpPr>
                <a:spLocks noChangeArrowheads="1"/>
              </p:cNvSpPr>
              <p:nvPr/>
            </p:nvSpPr>
            <p:spPr bwMode="auto">
              <a:xfrm rot="162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3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4" name="AutoShape 145"/>
              <p:cNvSpPr>
                <a:spLocks noChangeArrowheads="1"/>
              </p:cNvSpPr>
              <p:nvPr/>
            </p:nvSpPr>
            <p:spPr bwMode="auto">
              <a:xfrm rot="162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5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6" name="AutoShape 147"/>
              <p:cNvSpPr>
                <a:spLocks noChangeArrowheads="1"/>
              </p:cNvSpPr>
              <p:nvPr/>
            </p:nvSpPr>
            <p:spPr bwMode="auto">
              <a:xfrm rot="162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7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8" name="AutoShape 149"/>
              <p:cNvSpPr>
                <a:spLocks noChangeArrowheads="1"/>
              </p:cNvSpPr>
              <p:nvPr/>
            </p:nvSpPr>
            <p:spPr bwMode="auto">
              <a:xfrm rot="162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9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0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1" name="AutoShape 152"/>
              <p:cNvSpPr>
                <a:spLocks noChangeArrowheads="1"/>
              </p:cNvSpPr>
              <p:nvPr/>
            </p:nvSpPr>
            <p:spPr bwMode="auto">
              <a:xfrm rot="162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2203" name="Rectangle 15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204" name="Rectangle 15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019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06FC8-A489-45F0-8EF6-756441D5E77E}" type="datetimeFigureOut">
              <a:rPr lang="ru-RU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158" name="Rectangle 15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" name="Rectangle 15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19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D80C7-BFA5-4D5B-86D4-CC8A65BDD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D57B7-BBF1-4AA8-A3DE-20EC516D2AD4}" type="datetimeFigureOut">
              <a:rPr lang="ru-RU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8C621-6D50-4ED5-896F-5FD9A04E9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D74B9-E789-4CF9-BEAB-C5FB00E5772D}" type="datetimeFigureOut">
              <a:rPr lang="ru-RU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A2C98-672D-43E6-8442-8DDA17757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B98F-6495-4ED4-92D4-DAA555683C94}" type="datetimeFigureOut">
              <a:rPr lang="ru-RU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5CA6A-8A08-4214-B89C-F9BB95B5E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77EAA-ECEB-403C-80C8-B490604C19AF}" type="datetimeFigureOut">
              <a:rPr lang="ru-RU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65915-8895-4B45-8C6E-340F0712E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0856E-8197-4A48-B989-277F22270BAE}" type="datetimeFigureOut">
              <a:rPr lang="ru-RU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00CD4-8085-455C-BE17-9FC1E4182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49304-43D8-40D5-BAE2-6B8A23C1FF97}" type="datetimeFigureOut">
              <a:rPr lang="ru-RU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8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D2C56-C45D-4D26-88E1-520D60FA3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4CCF8-006E-4BCC-A6BF-7CAB4DE1C614}" type="datetimeFigureOut">
              <a:rPr lang="ru-RU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4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36C96-622C-4E2B-A545-F52A63FD6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8B970-56C4-4D55-B091-D7A8437C28E7}" type="datetimeFigureOut">
              <a:rPr lang="ru-RU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3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2A855-8FC3-4749-9A9E-A9A1D6194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606C6-53A7-4DF0-8927-623D6D56A9D9}" type="datetimeFigureOut">
              <a:rPr lang="ru-RU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922EA-69DA-4B88-A21C-5FC85E1CC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6B888-719A-4DD7-8C75-6A0E37D4DB6C}" type="datetimeFigureOut">
              <a:rPr lang="ru-RU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1CCEB-8ED8-4949-B74B-DB598B516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1032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2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1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3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6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7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8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9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0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1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2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3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4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5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6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7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8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9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0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1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2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3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4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5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6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1033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1068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9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0" name="AutoShape 46"/>
              <p:cNvSpPr>
                <a:spLocks noChangeArrowheads="1"/>
              </p:cNvSpPr>
              <p:nvPr/>
            </p:nvSpPr>
            <p:spPr bwMode="auto">
              <a:xfrm rot="162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1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2" name="AutoShape 48"/>
              <p:cNvSpPr>
                <a:spLocks noChangeArrowheads="1"/>
              </p:cNvSpPr>
              <p:nvPr/>
            </p:nvSpPr>
            <p:spPr bwMode="auto">
              <a:xfrm rot="162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3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4" name="AutoShape 50"/>
              <p:cNvSpPr>
                <a:spLocks noChangeArrowheads="1"/>
              </p:cNvSpPr>
              <p:nvPr/>
            </p:nvSpPr>
            <p:spPr bwMode="auto">
              <a:xfrm rot="162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5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6" name="AutoShape 52"/>
              <p:cNvSpPr>
                <a:spLocks noChangeArrowheads="1"/>
              </p:cNvSpPr>
              <p:nvPr/>
            </p:nvSpPr>
            <p:spPr bwMode="auto">
              <a:xfrm rot="162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7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8" name="AutoShape 54"/>
              <p:cNvSpPr>
                <a:spLocks noChangeArrowheads="1"/>
              </p:cNvSpPr>
              <p:nvPr/>
            </p:nvSpPr>
            <p:spPr bwMode="auto">
              <a:xfrm rot="162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9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0" name="AutoShape 56"/>
              <p:cNvSpPr>
                <a:spLocks noChangeArrowheads="1"/>
              </p:cNvSpPr>
              <p:nvPr/>
            </p:nvSpPr>
            <p:spPr bwMode="auto">
              <a:xfrm rot="162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1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2" name="AutoShape 58"/>
              <p:cNvSpPr>
                <a:spLocks noChangeArrowheads="1"/>
              </p:cNvSpPr>
              <p:nvPr/>
            </p:nvSpPr>
            <p:spPr bwMode="auto">
              <a:xfrm rot="162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3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4" name="AutoShape 60"/>
              <p:cNvSpPr>
                <a:spLocks noChangeArrowheads="1"/>
              </p:cNvSpPr>
              <p:nvPr/>
            </p:nvSpPr>
            <p:spPr bwMode="auto">
              <a:xfrm rot="162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5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6" name="AutoShape 62"/>
              <p:cNvSpPr>
                <a:spLocks noChangeArrowheads="1"/>
              </p:cNvSpPr>
              <p:nvPr/>
            </p:nvSpPr>
            <p:spPr bwMode="auto">
              <a:xfrm rot="162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7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8" name="AutoShape 64"/>
              <p:cNvSpPr>
                <a:spLocks noChangeArrowheads="1"/>
              </p:cNvSpPr>
              <p:nvPr/>
            </p:nvSpPr>
            <p:spPr bwMode="auto">
              <a:xfrm rot="162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9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0" name="AutoShape 66"/>
              <p:cNvSpPr>
                <a:spLocks noChangeArrowheads="1"/>
              </p:cNvSpPr>
              <p:nvPr/>
            </p:nvSpPr>
            <p:spPr bwMode="auto">
              <a:xfrm rot="162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1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2" name="AutoShape 68"/>
              <p:cNvSpPr>
                <a:spLocks noChangeArrowheads="1"/>
              </p:cNvSpPr>
              <p:nvPr/>
            </p:nvSpPr>
            <p:spPr bwMode="auto">
              <a:xfrm rot="162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3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4" name="AutoShape 70"/>
              <p:cNvSpPr>
                <a:spLocks noChangeArrowheads="1"/>
              </p:cNvSpPr>
              <p:nvPr/>
            </p:nvSpPr>
            <p:spPr bwMode="auto">
              <a:xfrm rot="162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6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7" name="AutoShape 73"/>
              <p:cNvSpPr>
                <a:spLocks noChangeArrowheads="1"/>
              </p:cNvSpPr>
              <p:nvPr/>
            </p:nvSpPr>
            <p:spPr bwMode="auto">
              <a:xfrm rot="162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8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9" name="AutoShape 75"/>
              <p:cNvSpPr>
                <a:spLocks noChangeArrowheads="1"/>
              </p:cNvSpPr>
              <p:nvPr/>
            </p:nvSpPr>
            <p:spPr bwMode="auto">
              <a:xfrm rot="162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0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1034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1102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3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4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5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6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7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8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9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0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1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2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3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4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5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6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7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8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9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0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1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2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3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4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5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6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7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8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9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0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1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2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3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4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5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6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7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8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9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0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1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2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1035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1144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5" name="AutoShape 121"/>
              <p:cNvSpPr>
                <a:spLocks noChangeArrowheads="1"/>
              </p:cNvSpPr>
              <p:nvPr/>
            </p:nvSpPr>
            <p:spPr bwMode="auto">
              <a:xfrm rot="162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6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7" name="AutoShape 123"/>
              <p:cNvSpPr>
                <a:spLocks noChangeArrowheads="1"/>
              </p:cNvSpPr>
              <p:nvPr/>
            </p:nvSpPr>
            <p:spPr bwMode="auto">
              <a:xfrm rot="162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8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9" name="AutoShape 125"/>
              <p:cNvSpPr>
                <a:spLocks noChangeArrowheads="1"/>
              </p:cNvSpPr>
              <p:nvPr/>
            </p:nvSpPr>
            <p:spPr bwMode="auto">
              <a:xfrm rot="162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0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92075" tIns="46037" rIns="92075" bIns="46037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>
                    <a:latin typeface="+mn-lt"/>
                    <a:cs typeface="+mn-cs"/>
                  </a:rPr>
                  <a:t> </a:t>
                </a:r>
              </a:p>
            </p:txBody>
          </p:sp>
          <p:sp>
            <p:nvSpPr>
              <p:cNvPr id="1151" name="AutoShape 127"/>
              <p:cNvSpPr>
                <a:spLocks noChangeArrowheads="1"/>
              </p:cNvSpPr>
              <p:nvPr/>
            </p:nvSpPr>
            <p:spPr bwMode="auto">
              <a:xfrm rot="162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2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3" name="AutoShape 129"/>
              <p:cNvSpPr>
                <a:spLocks noChangeArrowheads="1"/>
              </p:cNvSpPr>
              <p:nvPr/>
            </p:nvSpPr>
            <p:spPr bwMode="auto">
              <a:xfrm rot="162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4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5" name="AutoShape 131"/>
              <p:cNvSpPr>
                <a:spLocks noChangeArrowheads="1"/>
              </p:cNvSpPr>
              <p:nvPr/>
            </p:nvSpPr>
            <p:spPr bwMode="auto">
              <a:xfrm rot="162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6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7" name="AutoShape 133"/>
              <p:cNvSpPr>
                <a:spLocks noChangeArrowheads="1"/>
              </p:cNvSpPr>
              <p:nvPr/>
            </p:nvSpPr>
            <p:spPr bwMode="auto">
              <a:xfrm rot="162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8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9" name="AutoShape 135"/>
              <p:cNvSpPr>
                <a:spLocks noChangeArrowheads="1"/>
              </p:cNvSpPr>
              <p:nvPr/>
            </p:nvSpPr>
            <p:spPr bwMode="auto">
              <a:xfrm rot="162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0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1" name="AutoShape 137"/>
              <p:cNvSpPr>
                <a:spLocks noChangeArrowheads="1"/>
              </p:cNvSpPr>
              <p:nvPr/>
            </p:nvSpPr>
            <p:spPr bwMode="auto">
              <a:xfrm rot="162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2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3" name="AutoShape 139"/>
              <p:cNvSpPr>
                <a:spLocks noChangeArrowheads="1"/>
              </p:cNvSpPr>
              <p:nvPr/>
            </p:nvSpPr>
            <p:spPr bwMode="auto">
              <a:xfrm rot="162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4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5" name="AutoShape 141"/>
              <p:cNvSpPr>
                <a:spLocks noChangeArrowheads="1"/>
              </p:cNvSpPr>
              <p:nvPr/>
            </p:nvSpPr>
            <p:spPr bwMode="auto">
              <a:xfrm rot="162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6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7" name="AutoShape 143"/>
              <p:cNvSpPr>
                <a:spLocks noChangeArrowheads="1"/>
              </p:cNvSpPr>
              <p:nvPr/>
            </p:nvSpPr>
            <p:spPr bwMode="auto">
              <a:xfrm rot="162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8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9" name="AutoShape 145"/>
              <p:cNvSpPr>
                <a:spLocks noChangeArrowheads="1"/>
              </p:cNvSpPr>
              <p:nvPr/>
            </p:nvSpPr>
            <p:spPr bwMode="auto">
              <a:xfrm rot="162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0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1" name="AutoShape 147"/>
              <p:cNvSpPr>
                <a:spLocks noChangeArrowheads="1"/>
              </p:cNvSpPr>
              <p:nvPr/>
            </p:nvSpPr>
            <p:spPr bwMode="auto">
              <a:xfrm rot="162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2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3" name="AutoShape 149"/>
              <p:cNvSpPr>
                <a:spLocks noChangeArrowheads="1"/>
              </p:cNvSpPr>
              <p:nvPr/>
            </p:nvSpPr>
            <p:spPr bwMode="auto">
              <a:xfrm rot="162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4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5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6" name="AutoShape 152"/>
              <p:cNvSpPr>
                <a:spLocks noChangeArrowheads="1"/>
              </p:cNvSpPr>
              <p:nvPr/>
            </p:nvSpPr>
            <p:spPr bwMode="auto">
              <a:xfrm rot="162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79" name="Rectangle 15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1" name="Rectangle 15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248E9BD0-BC0F-450C-A45E-77F752F32D6E}" type="datetimeFigureOut">
              <a:rPr lang="ru-RU"/>
              <a:pPr>
                <a:defRPr/>
              </a:pPr>
              <a:t>13.12.2009</a:t>
            </a:fld>
            <a:endParaRPr lang="ru-RU"/>
          </a:p>
        </p:txBody>
      </p:sp>
      <p:sp>
        <p:nvSpPr>
          <p:cNvPr id="1182" name="Rectangle 1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03DE0D1-46B5-49F6-9A25-9374C274D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83" name="Rectangle 1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c.samara.ru/~class/design.doc" TargetMode="External"/><Relationship Id="rId2" Type="http://schemas.openxmlformats.org/officeDocument/2006/relationships/hyperlink" Target="http://belyk5.narod.ru/Present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hea.iki.rssi.ru/~nik/photo/pict/ins/ins080817_6.jpg" TargetMode="External"/><Relationship Id="rId4" Type="http://schemas.openxmlformats.org/officeDocument/2006/relationships/hyperlink" Target="http://listerra.narod.ru/images/fo2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Общие правила оформления презентации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6143644"/>
            <a:ext cx="8286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+mn-lt"/>
              </a:rPr>
              <a:t>© Беленькая Людмила Владимировна, учитель МОУ СОШ №17 г. Красноярска</a:t>
            </a:r>
            <a:endParaRPr lang="ru-RU" sz="1600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00125" y="928688"/>
            <a:ext cx="74295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rgbClr val="B95B22"/>
                </a:solidFill>
                <a:latin typeface="Calibri" pitchFamily="34" charset="0"/>
                <a:cs typeface="Times New Roman" pitchFamily="18" charset="0"/>
              </a:rPr>
              <a:t>Рекомендации к расположению информации</a:t>
            </a:r>
            <a:endParaRPr lang="ru-RU" sz="3200" dirty="0">
              <a:solidFill>
                <a:srgbClr val="B95B22"/>
              </a:solidFill>
              <a:latin typeface="Calibri" pitchFamily="34" charset="0"/>
            </a:endParaRPr>
          </a:p>
          <a:p>
            <a:pPr eaLnBrk="0" hangingPunct="0">
              <a:defRPr/>
            </a:pPr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endParaRPr lang="ru-RU" sz="2800" dirty="0">
              <a:latin typeface="Calibri" pitchFamily="34" charset="0"/>
            </a:endParaRPr>
          </a:p>
          <a:p>
            <a:pPr marL="514350" indent="-514350" algn="just" eaLnBrk="0" hangingPunct="0">
              <a:buFontTx/>
              <a:buAutoNum type="arabicPeriod"/>
              <a:defRPr/>
            </a:pP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Горизонтальное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расположение</a:t>
            </a:r>
          </a:p>
          <a:p>
            <a:pPr marL="514350" indent="-514350" algn="just" eaLnBrk="0" hangingPunct="0">
              <a:defRPr/>
            </a:pPr>
            <a:endParaRPr lang="ru-RU" sz="2800" dirty="0">
              <a:latin typeface="Calibri" pitchFamily="34" charset="0"/>
            </a:endParaRPr>
          </a:p>
          <a:p>
            <a:pPr algn="just" eaLnBrk="0" hangingPunct="0">
              <a:defRPr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2. Наиболее важная информация в 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центре экрана</a:t>
            </a:r>
          </a:p>
          <a:p>
            <a:pPr algn="just" eaLnBrk="0" hangingPunct="0">
              <a:defRPr/>
            </a:pPr>
            <a:endParaRPr lang="ru-RU" sz="2800" b="1" dirty="0">
              <a:latin typeface="Calibri" pitchFamily="34" charset="0"/>
            </a:endParaRPr>
          </a:p>
          <a:p>
            <a:pPr algn="just" eaLnBrk="0" hangingPunct="0">
              <a:defRPr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3. Комментарии к картинке располагать в большинстве случаев под изображением, нельзя название располагать на изображении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500938" y="5929313"/>
            <a:ext cx="82867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Mila\Рабочий стол\Новая папка\__5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642938"/>
            <a:ext cx="6429375" cy="482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4000500" y="5643563"/>
            <a:ext cx="1381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лисица</a:t>
            </a: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7715250" y="5786438"/>
            <a:ext cx="828675" cy="542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714375" y="571500"/>
            <a:ext cx="764381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Способы выделения информации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0" hangingPunct="0">
              <a:defRPr/>
            </a:pPr>
            <a:r>
              <a:rPr lang="ru-RU" sz="3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 </a:t>
            </a:r>
            <a:endParaRPr lang="ru-RU" sz="3200" dirty="0">
              <a:latin typeface="+mn-lt"/>
            </a:endParaRPr>
          </a:p>
          <a:p>
            <a:pPr algn="just" eaLnBrk="0" hangingPunct="0">
              <a:defRPr/>
            </a:pPr>
            <a:r>
              <a:rPr lang="ru-RU" sz="3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1. Рамки, границы, заливка</a:t>
            </a:r>
            <a:endParaRPr lang="ru-RU" sz="3200" dirty="0">
              <a:latin typeface="+mn-lt"/>
            </a:endParaRPr>
          </a:p>
          <a:p>
            <a:pPr algn="just" eaLnBrk="0" hangingPunct="0">
              <a:defRPr/>
            </a:pPr>
            <a:r>
              <a:rPr lang="ru-RU" sz="3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2. Различный цвет шрифта, ячейки, блока</a:t>
            </a:r>
            <a:endParaRPr lang="ru-RU" sz="3200" dirty="0">
              <a:latin typeface="+mn-lt"/>
            </a:endParaRPr>
          </a:p>
          <a:p>
            <a:pPr algn="just" eaLnBrk="0" hangingPunct="0">
              <a:defRPr/>
            </a:pPr>
            <a:r>
              <a:rPr lang="ru-RU" sz="3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3. Стрелки, схемы для иллюстрации наиболее важных фактов</a:t>
            </a:r>
            <a:endParaRPr lang="ru-RU" sz="32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4000500"/>
            <a:ext cx="1263650" cy="5842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Жучка</a:t>
            </a:r>
            <a:endParaRPr lang="ru-RU" sz="3200" dirty="0">
              <a:latin typeface="+mn-lt"/>
            </a:endParaRPr>
          </a:p>
        </p:txBody>
      </p:sp>
      <p:cxnSp>
        <p:nvCxnSpPr>
          <p:cNvPr id="5" name="Прямая со стрелкой 4"/>
          <p:cNvCxnSpPr>
            <a:endCxn id="3" idx="3"/>
          </p:cNvCxnSpPr>
          <p:nvPr/>
        </p:nvCxnSpPr>
        <p:spPr>
          <a:xfrm rot="10800000" flipV="1">
            <a:off x="3549650" y="4286250"/>
            <a:ext cx="2165350" cy="63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15008" y="4000504"/>
            <a:ext cx="1371273" cy="584775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/>
              <a:t>собака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714375" y="1214438"/>
            <a:ext cx="77152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 b="1">
                <a:solidFill>
                  <a:srgbClr val="B95B22"/>
                </a:solidFill>
                <a:latin typeface="Calibri" pitchFamily="34" charset="0"/>
                <a:cs typeface="Times New Roman" pitchFamily="18" charset="0"/>
              </a:rPr>
              <a:t>Объем информации и требования к содержанию</a:t>
            </a:r>
            <a:endParaRPr lang="ru-RU" sz="3200">
              <a:solidFill>
                <a:srgbClr val="B95B22"/>
              </a:solidFill>
              <a:latin typeface="Calibri" pitchFamily="34" charset="0"/>
            </a:endParaRPr>
          </a:p>
          <a:p>
            <a:pPr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endParaRPr lang="ru-RU" sz="3200">
              <a:latin typeface="Calibri" pitchFamily="34" charset="0"/>
            </a:endParaRPr>
          </a:p>
          <a:p>
            <a:pPr algn="just"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1. На одном слайде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не более трех 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фактов, выводов, определений</a:t>
            </a:r>
            <a:endParaRPr lang="ru-RU" sz="3200">
              <a:latin typeface="Calibri" pitchFamily="34" charset="0"/>
            </a:endParaRPr>
          </a:p>
          <a:p>
            <a:pPr algn="just"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2.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Ключевые пункты 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отражаются по одному на каждом отдельном слайде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571500" y="357188"/>
            <a:ext cx="8001000" cy="627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 b="1" dirty="0">
                <a:solidFill>
                  <a:srgbClr val="B95B22"/>
                </a:solidFill>
                <a:latin typeface="Calibri" pitchFamily="34" charset="0"/>
                <a:cs typeface="Times New Roman" pitchFamily="18" charset="0"/>
              </a:rPr>
              <a:t>Графическая информация</a:t>
            </a:r>
            <a:endParaRPr lang="ru-RU" sz="3200" dirty="0">
              <a:solidFill>
                <a:srgbClr val="B95B22"/>
              </a:solidFill>
              <a:latin typeface="Calibri" pitchFamily="34" charset="0"/>
            </a:endParaRPr>
          </a:p>
          <a:p>
            <a:pPr algn="just" eaLnBrk="0" hangingPunct="0"/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Рисунки  и фотографии дополняют текстовую </a:t>
            </a:r>
            <a:r>
              <a:rPr lang="ru-RU" sz="32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информацию, 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передают ее </a:t>
            </a:r>
            <a:r>
              <a:rPr lang="ru-RU" sz="32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более 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наглядно</a:t>
            </a:r>
            <a:endParaRPr lang="ru-RU" sz="3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Следует избегать рисунков, не несущих смысловой нагрузки, если они не являются частью стилевого оформления</a:t>
            </a:r>
          </a:p>
          <a:p>
            <a:pPr algn="just" eaLnBrk="0" hangingPunct="0"/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Иллюстрации рекомендуется сопровождать пояснительным текстом</a:t>
            </a:r>
            <a:endParaRPr lang="ru-RU" sz="3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Если изображение используется в качестве фона, то текст на нем должен быть хорошо читаем.</a:t>
            </a:r>
            <a:endParaRPr lang="ru-RU" sz="3200" dirty="0">
              <a:latin typeface="Calibri" pitchFamily="34" charset="0"/>
            </a:endParaRPr>
          </a:p>
          <a:p>
            <a:pPr eaLnBrk="0" hangingPunct="0"/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-190500"/>
            <a:ext cx="7858125" cy="7048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Бионика и</a:t>
            </a:r>
            <a:r>
              <a:rPr lang="ru-RU" sz="5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endParaRPr lang="ru-RU" sz="5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5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5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5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defRPr/>
            </a:pPr>
            <a:r>
              <a:rPr lang="ru-RU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архитектура</a:t>
            </a:r>
          </a:p>
          <a:p>
            <a:pPr>
              <a:defRPr/>
            </a:pPr>
            <a:endParaRPr lang="ru-RU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357298"/>
            <a:ext cx="7358114" cy="92333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rgbClr val="002060"/>
                </a:solidFill>
              </a:rPr>
              <a:t>Бионика и архитектура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37743E-6 L 0.0118 0.5807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38" y="642938"/>
            <a:ext cx="771525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dirty="0">
                <a:latin typeface="+mn-lt"/>
              </a:rPr>
              <a:t>Изображения должны быть четкими, не слишком оптимизированными. Недопустима их «размытость» </a:t>
            </a:r>
          </a:p>
        </p:txBody>
      </p:sp>
      <p:pic>
        <p:nvPicPr>
          <p:cNvPr id="18438" name="Picture 6" descr="C:\Users\Мила\Desktop\CD92D5D537774058B0A60EF56AA2B53E-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2071688"/>
            <a:ext cx="3643312" cy="404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C:\Users\Мила\Desktop\CD92D5D537774058B0A60EF56AA2B53E-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2071688"/>
            <a:ext cx="3643313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571501" y="2143125"/>
            <a:ext cx="4000500" cy="38576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75" y="500042"/>
            <a:ext cx="771525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dirty="0">
                <a:latin typeface="+mn-lt"/>
              </a:rPr>
              <a:t>Если презентация предназначена только для показа (не для печати или загрузке в Интернет), то картинки можно не уменьшать. </a:t>
            </a:r>
            <a:endParaRPr lang="ru-RU" sz="2800" dirty="0" smtClean="0">
              <a:latin typeface="+mn-lt"/>
            </a:endParaRPr>
          </a:p>
          <a:p>
            <a:pPr algn="just">
              <a:defRPr/>
            </a:pPr>
            <a:r>
              <a:rPr lang="ru-RU" sz="2800" dirty="0" smtClean="0">
                <a:latin typeface="+mn-lt"/>
              </a:rPr>
              <a:t>В </a:t>
            </a:r>
            <a:r>
              <a:rPr lang="ru-RU" sz="2800" dirty="0">
                <a:latin typeface="+mn-lt"/>
              </a:rPr>
              <a:t>ином случае целесообразно "сжимать" </a:t>
            </a:r>
            <a:r>
              <a:rPr lang="ru-RU" sz="2800" dirty="0" smtClean="0">
                <a:latin typeface="+mn-lt"/>
              </a:rPr>
              <a:t>картинки (</a:t>
            </a:r>
            <a:r>
              <a:rPr lang="ru-RU" sz="2800" b="1" dirty="0" smtClean="0">
                <a:latin typeface="+mn-lt"/>
              </a:rPr>
              <a:t>работа с рисунками/сжатие рисунков</a:t>
            </a:r>
            <a:r>
              <a:rPr lang="ru-RU" sz="2800" dirty="0" smtClean="0">
                <a:latin typeface="+mn-lt"/>
              </a:rPr>
              <a:t>). При необходимости можно осуществить обрезку рисунка (</a:t>
            </a:r>
            <a:r>
              <a:rPr lang="ru-RU" sz="2800" b="1" dirty="0" smtClean="0">
                <a:latin typeface="+mn-lt"/>
              </a:rPr>
              <a:t>работа с рисунками/размер/обрезка</a:t>
            </a:r>
            <a:r>
              <a:rPr lang="ru-RU" sz="2800" dirty="0" smtClean="0">
                <a:latin typeface="+mn-lt"/>
              </a:rPr>
              <a:t>). Это можно выполнить непосредственно в программе </a:t>
            </a:r>
            <a:r>
              <a:rPr lang="en-US" sz="2800" dirty="0" smtClean="0">
                <a:latin typeface="+mn-lt"/>
              </a:rPr>
              <a:t>Power Point</a:t>
            </a:r>
            <a:r>
              <a:rPr lang="ru-RU" sz="2800" dirty="0" smtClean="0">
                <a:latin typeface="+mn-lt"/>
              </a:rPr>
              <a:t>. Это </a:t>
            </a:r>
            <a:r>
              <a:rPr lang="ru-RU" sz="2800" dirty="0">
                <a:latin typeface="+mn-lt"/>
              </a:rPr>
              <a:t>уменьшит объем презентации и значительно ускорит и упростит работу</a:t>
            </a:r>
            <a:r>
              <a:rPr lang="ru-RU" sz="2800" dirty="0" smtClean="0">
                <a:latin typeface="+mn-lt"/>
              </a:rPr>
              <a:t>.</a:t>
            </a:r>
          </a:p>
          <a:p>
            <a:pPr algn="just">
              <a:defRPr/>
            </a:pPr>
            <a:r>
              <a:rPr lang="ru-RU" sz="2800" dirty="0" smtClean="0">
                <a:latin typeface="+mn-lt"/>
              </a:rPr>
              <a:t>Эффективнее использовать формат изображений </a:t>
            </a:r>
            <a:r>
              <a:rPr lang="ru-RU" sz="2800" b="1" dirty="0" err="1" smtClean="0">
                <a:latin typeface="+mn-lt"/>
              </a:rPr>
              <a:t>jpg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или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jp</a:t>
            </a:r>
            <a:r>
              <a:rPr lang="en-US" sz="2800" b="1" dirty="0" smtClean="0">
                <a:latin typeface="+mn-lt"/>
              </a:rPr>
              <a:t>e</a:t>
            </a:r>
            <a:r>
              <a:rPr lang="ru-RU" sz="2800" b="1" dirty="0" err="1" smtClean="0">
                <a:latin typeface="+mn-lt"/>
              </a:rPr>
              <a:t>g</a:t>
            </a:r>
            <a:r>
              <a:rPr lang="ru-RU" sz="2800" dirty="0" smtClean="0">
                <a:latin typeface="+mn-lt"/>
              </a:rPr>
              <a:t>.  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14375" y="500063"/>
            <a:ext cx="7786688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 b="1" dirty="0">
                <a:solidFill>
                  <a:srgbClr val="B95B22"/>
                </a:solidFill>
                <a:latin typeface="Calibri" pitchFamily="34" charset="0"/>
                <a:cs typeface="Times New Roman" pitchFamily="18" charset="0"/>
              </a:rPr>
              <a:t>Единое стилевое оформление</a:t>
            </a:r>
          </a:p>
          <a:p>
            <a:pPr algn="just" eaLnBrk="0" hangingPunct="0"/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Все слайды презентации должны быть выдержаны в одном стиле</a:t>
            </a:r>
            <a:endParaRPr lang="ru-RU" sz="2800" dirty="0">
              <a:solidFill>
                <a:srgbClr val="B95B22"/>
              </a:solidFill>
              <a:latin typeface="Calibri" pitchFamily="34" charset="0"/>
            </a:endParaRPr>
          </a:p>
          <a:p>
            <a:pPr algn="just" eaLnBrk="0" hangingPunct="0"/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Стиль может включать: определенный шрифт (гарнитура и цвет), </a:t>
            </a:r>
            <a:r>
              <a:rPr lang="ru-RU" sz="2800" dirty="0" err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цвет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фона или фоновый рисунок, декоративный элемент небольшого размера и др.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Не рекомендуется использовать в стилевом оформлении презентации более 3 цветов и более 2 (максимум 3) типов шрифта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Оформление слайда не должно отвлекать внимание слушателей от его содержательной части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endParaRPr lang="ru-RU" sz="2800" dirty="0">
              <a:latin typeface="Calibri" pitchFamily="34" charset="0"/>
            </a:endParaRPr>
          </a:p>
          <a:p>
            <a:pPr eaLnBrk="0" hangingPunct="0"/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4513" y="1285875"/>
            <a:ext cx="8218487" cy="3540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latin typeface="+mn-lt"/>
              </a:rPr>
              <a:t>Информационные источники:</a:t>
            </a:r>
          </a:p>
          <a:p>
            <a:pPr algn="ctr">
              <a:defRPr/>
            </a:pPr>
            <a:endParaRPr lang="ru-RU" sz="3200" b="1" dirty="0">
              <a:latin typeface="+mn-lt"/>
            </a:endParaRPr>
          </a:p>
          <a:p>
            <a:pPr algn="ctr">
              <a:defRPr/>
            </a:pPr>
            <a:r>
              <a:rPr lang="en-US" sz="2400" dirty="0">
                <a:latin typeface="+mn-lt"/>
                <a:hlinkClick r:id="rId2"/>
              </a:rPr>
              <a:t>http://belyk5.narod.ru/Present.htm</a:t>
            </a:r>
            <a:endParaRPr lang="ru-RU" sz="2400" dirty="0">
              <a:latin typeface="+mn-lt"/>
            </a:endParaRPr>
          </a:p>
          <a:p>
            <a:pPr algn="ctr">
              <a:defRPr/>
            </a:pPr>
            <a:r>
              <a:rPr lang="en-US" sz="2400" dirty="0">
                <a:latin typeface="+mn-lt"/>
                <a:hlinkClick r:id="rId3"/>
              </a:rPr>
              <a:t>www.edc.samara.ru/~class/design.doc</a:t>
            </a:r>
            <a:endParaRPr lang="ru-RU" sz="2400" dirty="0">
              <a:latin typeface="+mn-lt"/>
            </a:endParaRPr>
          </a:p>
          <a:p>
            <a:pPr algn="ctr">
              <a:defRPr/>
            </a:pPr>
            <a:r>
              <a:rPr lang="en-US" sz="2400" dirty="0">
                <a:latin typeface="+mn-lt"/>
                <a:hlinkClick r:id="rId4"/>
              </a:rPr>
              <a:t>http://listerra.narod.ru/images/fo2.JPG</a:t>
            </a:r>
            <a:endParaRPr lang="ru-RU" sz="2400" dirty="0">
              <a:latin typeface="+mn-lt"/>
            </a:endParaRPr>
          </a:p>
          <a:p>
            <a:pPr algn="ctr">
              <a:defRPr/>
            </a:pPr>
            <a:r>
              <a:rPr lang="en-US" sz="2400" dirty="0">
                <a:latin typeface="+mn-lt"/>
                <a:hlinkClick r:id="rId5"/>
              </a:rPr>
              <a:t>http://hea.iki.rssi.ru/~nik/photo/pict/ins/ins080817_6.jpg</a:t>
            </a:r>
            <a:endParaRPr lang="ru-RU" sz="2400" dirty="0">
              <a:latin typeface="+mn-lt"/>
            </a:endParaRPr>
          </a:p>
          <a:p>
            <a:pPr algn="ctr">
              <a:defRPr/>
            </a:pPr>
            <a:endParaRPr lang="ru-RU" sz="2800" dirty="0">
              <a:latin typeface="+mn-lt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2"/>
          <p:cNvSpPr>
            <a:spLocks noChangeArrowheads="1"/>
          </p:cNvSpPr>
          <p:nvPr/>
        </p:nvSpPr>
        <p:spPr bwMode="auto">
          <a:xfrm>
            <a:off x="571500" y="500063"/>
            <a:ext cx="8001000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>
                <a:latin typeface="Calibri" pitchFamily="34" charset="0"/>
              </a:rPr>
              <a:t>Многие дизайнеры утверждают, что законов и правил в дизайне нет. Есть советы, рекомендации, приемы. </a:t>
            </a:r>
          </a:p>
          <a:p>
            <a:pPr algn="just"/>
            <a:endParaRPr lang="ru-RU" sz="2600">
              <a:latin typeface="Calibri" pitchFamily="34" charset="0"/>
            </a:endParaRPr>
          </a:p>
          <a:p>
            <a:pPr algn="just"/>
            <a:r>
              <a:rPr lang="ru-RU" sz="2600">
                <a:latin typeface="Calibri" pitchFamily="34" charset="0"/>
              </a:rPr>
              <a:t>Презентация предполагает сочетание информации различных типов: текста, графических изображений, музыкальных и звуковых эффектов, анимации и видеофрагментов. Необходимо учитывать специфику комбинирования информации различных типов.</a:t>
            </a:r>
          </a:p>
          <a:p>
            <a:pPr algn="just"/>
            <a:r>
              <a:rPr lang="ru-RU" sz="2600">
                <a:latin typeface="Calibri" pitchFamily="34" charset="0"/>
              </a:rPr>
              <a:t> </a:t>
            </a:r>
          </a:p>
          <a:p>
            <a:pPr algn="just"/>
            <a:r>
              <a:rPr lang="ru-RU" sz="2600">
                <a:latin typeface="Calibri" pitchFamily="34" charset="0"/>
              </a:rPr>
              <a:t>Для текстовой информации важен выбор </a:t>
            </a:r>
            <a:r>
              <a:rPr lang="ru-RU" sz="2600">
                <a:latin typeface="Calibri" pitchFamily="34" charset="0"/>
                <a:hlinkClick r:id="rId2" action="ppaction://hlinksldjump"/>
              </a:rPr>
              <a:t>шрифта</a:t>
            </a:r>
            <a:r>
              <a:rPr lang="ru-RU" sz="2600">
                <a:latin typeface="Calibri" pitchFamily="34" charset="0"/>
              </a:rPr>
              <a:t>. </a:t>
            </a:r>
          </a:p>
          <a:p>
            <a:pPr algn="just"/>
            <a:r>
              <a:rPr lang="ru-RU" sz="2600">
                <a:latin typeface="Calibri" pitchFamily="34" charset="0"/>
              </a:rPr>
              <a:t>Для графической - яркость и насыщенность цвета. </a:t>
            </a:r>
          </a:p>
          <a:p>
            <a:pPr algn="just"/>
            <a:r>
              <a:rPr lang="ru-RU" sz="2600">
                <a:latin typeface="Calibri" pitchFamily="34" charset="0"/>
              </a:rPr>
              <a:t>Для наилучшего их совместного восприятия необходимо оптимальное взаиморасположение на слайде.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642938" y="477838"/>
            <a:ext cx="7715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457200" algn="l"/>
              </a:tabLst>
            </a:pPr>
            <a:r>
              <a:rPr 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Для основного текста не рекомендуется использовать прописные буквы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3000" y="1857375"/>
            <a:ext cx="2714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ПРЕЗЕНТАЦИЯ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14438" y="2000250"/>
            <a:ext cx="257175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43500" y="1857375"/>
            <a:ext cx="2501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Презентация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42938" y="3071813"/>
            <a:ext cx="778668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Для основного текста оптимален гладкий шрифт без засечек: </a:t>
            </a:r>
          </a:p>
          <a:p>
            <a:r>
              <a:rPr lang="en-US" sz="2800">
                <a:latin typeface="Calibri" pitchFamily="34" charset="0"/>
              </a:rPr>
              <a:t>Calibri, </a:t>
            </a:r>
            <a:r>
              <a:rPr lang="ru-RU" sz="2800">
                <a:latin typeface="Calibri" pitchFamily="34" charset="0"/>
              </a:rPr>
              <a:t> </a:t>
            </a:r>
            <a:r>
              <a:rPr lang="ru-RU" sz="2800"/>
              <a:t>Arial</a:t>
            </a:r>
            <a:r>
              <a:rPr lang="ru-RU" sz="2800">
                <a:latin typeface="Calibri" pitchFamily="34" charset="0"/>
              </a:rPr>
              <a:t>,  </a:t>
            </a:r>
            <a:r>
              <a:rPr lang="ru-RU" sz="2800">
                <a:latin typeface="Tahoma" pitchFamily="34" charset="0"/>
                <a:cs typeface="Tahoma" pitchFamily="34" charset="0"/>
              </a:rPr>
              <a:t>Tahoma</a:t>
            </a:r>
            <a:r>
              <a:rPr lang="ru-RU" sz="2800">
                <a:latin typeface="Calibri" pitchFamily="34" charset="0"/>
              </a:rPr>
              <a:t>,  </a:t>
            </a:r>
            <a:r>
              <a:rPr lang="ru-RU" sz="2800">
                <a:latin typeface="Verdana" pitchFamily="34" charset="0"/>
              </a:rPr>
              <a:t>Verdana</a:t>
            </a:r>
          </a:p>
          <a:p>
            <a:pPr algn="just"/>
            <a:endParaRPr lang="ru-RU" sz="2800">
              <a:latin typeface="Verdana" pitchFamily="34" charset="0"/>
            </a:endParaRPr>
          </a:p>
          <a:p>
            <a:pPr algn="r"/>
            <a:r>
              <a:rPr lang="ru-RU" sz="2800" b="1">
                <a:latin typeface="Calibri" pitchFamily="34" charset="0"/>
              </a:rPr>
              <a:t>Для заголовка можно использовать декоративный шрифт, если он хорошо читаем: </a:t>
            </a:r>
            <a:r>
              <a:rPr lang="en-US" sz="2800">
                <a:latin typeface="Monotype Corsiva" pitchFamily="66" charset="0"/>
              </a:rPr>
              <a:t>Monotype Corsiva, </a:t>
            </a:r>
            <a:r>
              <a:rPr lang="en-US" sz="2800">
                <a:latin typeface="Mistral" pitchFamily="66" charset="0"/>
              </a:rPr>
              <a:t>Mistral, </a:t>
            </a:r>
            <a:r>
              <a:rPr lang="en-US" sz="2800">
                <a:latin typeface="Georgia" pitchFamily="18" charset="0"/>
              </a:rPr>
              <a:t>Georgia</a:t>
            </a:r>
            <a:r>
              <a:rPr lang="ru-RU" sz="2800">
                <a:latin typeface="Georgia" pitchFamily="18" charset="0"/>
              </a:rPr>
              <a:t>, </a:t>
            </a:r>
            <a:r>
              <a:rPr lang="en-US" sz="2800">
                <a:latin typeface="Comic Sans MS" pitchFamily="66" charset="0"/>
              </a:rPr>
              <a:t>Comic Sans MS</a:t>
            </a:r>
            <a:endParaRPr lang="ru-RU" sz="280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857250" y="785813"/>
            <a:ext cx="74295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  <a:p>
            <a:pPr eaLnBrk="0" hangingPunct="0"/>
            <a:r>
              <a:rPr lang="ru-RU" sz="3200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Курсив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, </a:t>
            </a:r>
            <a:r>
              <a:rPr lang="ru-RU" sz="3200" u="sng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подчеркивание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,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жирный шрифт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, ПРОПИСНЫЕ БУКВЫ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рекомендуется использовать для смыслового выделения фрагмента текста</a:t>
            </a:r>
            <a:endParaRPr lang="ru-RU" sz="3200" b="1">
              <a:latin typeface="Calibri" pitchFamily="34" charset="0"/>
            </a:endParaRPr>
          </a:p>
          <a:p>
            <a:pPr eaLnBrk="0" hangingPunct="0"/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57250" y="4000500"/>
            <a:ext cx="73580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 b="1">
                <a:latin typeface="Calibri" pitchFamily="34" charset="0"/>
              </a:rPr>
              <a:t>Размер шрифта: </a:t>
            </a:r>
          </a:p>
          <a:p>
            <a:pPr algn="r"/>
            <a:r>
              <a:rPr lang="ru-RU" sz="3200" b="1">
                <a:latin typeface="Calibri" pitchFamily="34" charset="0"/>
              </a:rPr>
              <a:t>24–54 пункта -заголовок</a:t>
            </a:r>
          </a:p>
          <a:p>
            <a:pPr algn="r"/>
            <a:r>
              <a:rPr lang="ru-RU" sz="3200" b="1">
                <a:latin typeface="Calibri" pitchFamily="34" charset="0"/>
              </a:rPr>
              <a:t>18–36 пунктов - обычный текст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38" y="857250"/>
            <a:ext cx="7929562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3600" b="1" dirty="0">
                <a:latin typeface="+mn-lt"/>
              </a:rPr>
              <a:t>Если презентация предназначена для учащихся начальной школы, то размер шрифта должен быть не менее 28 пунктов</a:t>
            </a:r>
          </a:p>
          <a:p>
            <a:pPr>
              <a:defRPr/>
            </a:pPr>
            <a:endParaRPr lang="ru-RU" b="1" dirty="0">
              <a:latin typeface="+mn-lt"/>
            </a:endParaRPr>
          </a:p>
          <a:p>
            <a:pPr>
              <a:defRPr/>
            </a:pPr>
            <a:endParaRPr lang="ru-RU" b="1" dirty="0">
              <a:latin typeface="+mn-lt"/>
            </a:endParaRPr>
          </a:p>
          <a:p>
            <a:pPr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r>
              <a:rPr lang="ru-RU" sz="3200" b="1" dirty="0">
                <a:latin typeface="+mn-lt"/>
              </a:rPr>
              <a:t>Для учащихся более старшего возраста размер шрифта  должен быть не менее 22-24 пунктов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714375" y="571500"/>
            <a:ext cx="7858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latin typeface="Calibri" pitchFamily="34" charset="0"/>
              </a:rPr>
              <a:t>Цвет шрифта и цвет фона должны контрастировать (текст должен хорошо читаться), но не резать глаза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357430"/>
            <a:ext cx="7643866" cy="138499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Цвет шрифта и цвет фона должны контрастировать (текст должен хорошо читаться), но не резать глаза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813" y="4143375"/>
            <a:ext cx="7643812" cy="13843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C000"/>
                </a:solidFill>
                <a:latin typeface="+mn-lt"/>
                <a:cs typeface="+mn-cs"/>
              </a:rPr>
              <a:t>Цвет шрифта и цвет фона должны контрастировать (текст должен хорошо читаться), но не резать глаза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000500" y="500063"/>
          <a:ext cx="4714876" cy="5719201"/>
        </p:xfrm>
        <a:graphic>
          <a:graphicData uri="http://schemas.openxmlformats.org/drawingml/2006/table">
            <a:tbl>
              <a:tblPr/>
              <a:tblGrid>
                <a:gridCol w="4292295"/>
                <a:gridCol w="422581"/>
              </a:tblGrid>
              <a:tr h="45967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omic Sans MS" pitchFamily="66" charset="0"/>
                          <a:cs typeface="Arial" pitchFamily="34" charset="0"/>
                        </a:rPr>
                        <a:t>черный </a:t>
                      </a:r>
                      <a:r>
                        <a:rPr lang="ru-RU" sz="1800" b="1" dirty="0">
                          <a:latin typeface="Comic Sans MS" pitchFamily="66" charset="0"/>
                          <a:cs typeface="Arial" pitchFamily="34" charset="0"/>
                        </a:rPr>
                        <a:t>на желтом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39758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зеленый 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на белом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красный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на белом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  <a:cs typeface="Arial" pitchFamily="34" charset="0"/>
                        </a:rPr>
                        <a:t>синий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на белом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omic Sans MS" pitchFamily="66" charset="0"/>
                          <a:cs typeface="Arial" pitchFamily="34" charset="0"/>
                        </a:rPr>
                        <a:t>черный </a:t>
                      </a:r>
                      <a:r>
                        <a:rPr lang="ru-RU" sz="1800" b="1" dirty="0">
                          <a:latin typeface="Comic Sans MS" pitchFamily="66" charset="0"/>
                          <a:cs typeface="Arial" pitchFamily="34" charset="0"/>
                        </a:rPr>
                        <a:t>на белом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omic Sans MS" pitchFamily="66" charset="0"/>
                          <a:cs typeface="Arial" pitchFamily="34" charset="0"/>
                        </a:rPr>
                        <a:t>белый на синем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желтый на черном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omic Sans MS" pitchFamily="66" charset="0"/>
                          <a:cs typeface="Arial" pitchFamily="34" charset="0"/>
                        </a:rPr>
                        <a:t>белый на красном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omic Sans MS" pitchFamily="66" charset="0"/>
                          <a:cs typeface="Arial" pitchFamily="34" charset="0"/>
                        </a:rPr>
                        <a:t>белый на зеленом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omic Sans MS" pitchFamily="66" charset="0"/>
                          <a:cs typeface="Arial" pitchFamily="34" charset="0"/>
                        </a:rPr>
                        <a:t>белый на черном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красный на желтом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зеленый на красном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красный на зеленом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</a:tbl>
          </a:graphicData>
        </a:graphic>
      </p:graphicFrame>
      <p:sp>
        <p:nvSpPr>
          <p:cNvPr id="24619" name="TextBox 2"/>
          <p:cNvSpPr txBox="1">
            <a:spLocks noChangeArrowheads="1"/>
          </p:cNvSpPr>
          <p:nvPr/>
        </p:nvSpPr>
        <p:spPr bwMode="auto">
          <a:xfrm>
            <a:off x="642938" y="1643063"/>
            <a:ext cx="3357562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atin typeface="+mn-lt"/>
              </a:rPr>
              <a:t>Таблица </a:t>
            </a:r>
          </a:p>
          <a:p>
            <a:pPr algn="ctr">
              <a:defRPr/>
            </a:pPr>
            <a:r>
              <a:rPr lang="ru-RU" sz="3200" b="1" dirty="0">
                <a:latin typeface="+mn-lt"/>
              </a:rPr>
              <a:t>сочетаемости </a:t>
            </a:r>
          </a:p>
          <a:p>
            <a:pPr algn="ctr">
              <a:defRPr/>
            </a:pPr>
            <a:r>
              <a:rPr lang="ru-RU" sz="3200" b="1" dirty="0">
                <a:latin typeface="+mn-lt"/>
              </a:rPr>
              <a:t>некоторых цветов</a:t>
            </a:r>
          </a:p>
          <a:p>
            <a:pPr algn="ctr">
              <a:defRPr/>
            </a:pPr>
            <a:endParaRPr lang="ru-RU" sz="2800" b="1" dirty="0">
              <a:latin typeface="Comic Sans MS" pitchFamily="66" charset="0"/>
            </a:endParaRPr>
          </a:p>
          <a:p>
            <a:pPr algn="ctr">
              <a:defRPr/>
            </a:pPr>
            <a:endParaRPr lang="ru-RU" sz="2800" b="1" dirty="0">
              <a:latin typeface="Comic Sans MS" pitchFamily="66" charset="0"/>
            </a:endParaRPr>
          </a:p>
          <a:p>
            <a:pPr algn="ctr">
              <a:defRPr/>
            </a:pPr>
            <a:r>
              <a:rPr lang="ru-RU" sz="2800" b="1" dirty="0">
                <a:latin typeface="+mn-lt"/>
              </a:rPr>
              <a:t>чем ниже строчка, тем хуже читаемость</a:t>
            </a:r>
            <a:endParaRPr lang="ru-RU" sz="2800" b="1" dirty="0">
              <a:solidFill>
                <a:srgbClr val="A2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000125" y="1166813"/>
            <a:ext cx="735806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 b="1">
                <a:solidFill>
                  <a:srgbClr val="B95B22"/>
                </a:solidFill>
                <a:latin typeface="Calibri" pitchFamily="34" charset="0"/>
                <a:cs typeface="Times New Roman" pitchFamily="18" charset="0"/>
              </a:rPr>
              <a:t>Требования к содержанию информации</a:t>
            </a:r>
            <a:endParaRPr lang="ru-RU" sz="3200">
              <a:solidFill>
                <a:srgbClr val="B95B22"/>
              </a:solidFill>
              <a:latin typeface="Calibri" pitchFamily="34" charset="0"/>
            </a:endParaRPr>
          </a:p>
          <a:p>
            <a:pPr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endParaRPr lang="ru-RU" sz="3200">
              <a:latin typeface="Calibri" pitchFamily="34" charset="0"/>
            </a:endParaRPr>
          </a:p>
          <a:p>
            <a:pPr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1.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Заголовки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должны привлекать внимание аудитории</a:t>
            </a:r>
            <a:endParaRPr lang="ru-RU" sz="3200">
              <a:latin typeface="Calibri" pitchFamily="34" charset="0"/>
            </a:endParaRPr>
          </a:p>
          <a:p>
            <a:pPr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2.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Слова и предложения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– короткие</a:t>
            </a:r>
            <a:endParaRPr lang="ru-RU" sz="3200">
              <a:latin typeface="Calibri" pitchFamily="34" charset="0"/>
            </a:endParaRPr>
          </a:p>
          <a:p>
            <a:pPr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3.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Временная форма глаголов 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- одинаковая</a:t>
            </a:r>
            <a:endParaRPr lang="ru-RU" sz="3200">
              <a:latin typeface="Calibri" pitchFamily="34" charset="0"/>
            </a:endParaRPr>
          </a:p>
          <a:p>
            <a:pPr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4. Минимум 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предлогов, наречий, прилагательных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500938" y="3000375"/>
            <a:ext cx="8286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7-4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916113"/>
            <a:ext cx="4343400" cy="533400"/>
          </a:xfr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084888" y="19891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E6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</a:t>
            </a:r>
            <a:r>
              <a:rPr lang="ru-RU" sz="2400" b="1" dirty="0" err="1">
                <a:solidFill>
                  <a:srgbClr val="E6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осочки</a:t>
            </a:r>
            <a:r>
              <a:rPr lang="ru-RU" sz="2400" b="1" dirty="0">
                <a:solidFill>
                  <a:srgbClr val="E6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»</a:t>
            </a:r>
          </a:p>
        </p:txBody>
      </p:sp>
      <p:pic>
        <p:nvPicPr>
          <p:cNvPr id="7175" name="Picture 7" descr="7-4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708275"/>
            <a:ext cx="43434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011863" y="2781300"/>
            <a:ext cx="1713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E6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«завиток»</a:t>
            </a:r>
          </a:p>
        </p:txBody>
      </p:sp>
      <p:pic>
        <p:nvPicPr>
          <p:cNvPr id="7177" name="Picture 9" descr="7-4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3860800"/>
            <a:ext cx="43434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084888" y="3860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E6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«капельки»</a:t>
            </a:r>
          </a:p>
        </p:txBody>
      </p:sp>
      <p:pic>
        <p:nvPicPr>
          <p:cNvPr id="7179" name="Picture 11" descr="7-4-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450" y="5084763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156325" y="5084763"/>
            <a:ext cx="1699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E6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«кустики»</a:t>
            </a:r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1714500" y="500042"/>
            <a:ext cx="5741988" cy="839808"/>
          </a:xfrm>
          <a:prstGeom prst="rect">
            <a:avLst/>
          </a:prstGeom>
          <a:solidFill>
            <a:schemeClr val="tx1"/>
          </a:solidFill>
        </p:spPr>
        <p:txBody>
          <a:bodyPr wrap="none" fromWordArt="1">
            <a:prstTxWarp prst="textPlain">
              <a:avLst>
                <a:gd name="adj" fmla="val 50231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 </a:t>
            </a:r>
            <a:r>
              <a:rPr lang="ru-RU" sz="3600" b="1" kern="1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______</a:t>
            </a:r>
            <a:r>
              <a:rPr lang="ru-RU" sz="307000" b="1" kern="10" dirty="0" err="1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золотая</a:t>
            </a:r>
            <a:r>
              <a:rPr lang="ru-RU" sz="307000" b="1" kern="1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 </a:t>
            </a:r>
            <a:r>
              <a:rPr lang="ru-RU" sz="307000" b="1" kern="10" dirty="0" err="1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хохлома</a:t>
            </a:r>
            <a:r>
              <a:rPr lang="ru-RU" sz="23900" b="1" kern="1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_</a:t>
            </a:r>
            <a:r>
              <a:rPr lang="ru-RU" sz="239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  </a:t>
            </a: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_______</a:t>
            </a:r>
          </a:p>
        </p:txBody>
      </p:sp>
      <p:sp>
        <p:nvSpPr>
          <p:cNvPr id="11" name="Управляющая кнопка: назад 10">
            <a:hlinkClick r:id="rId6" action="ppaction://hlinksldjump" highlightClick="1"/>
          </p:cNvPr>
          <p:cNvSpPr/>
          <p:nvPr/>
        </p:nvSpPr>
        <p:spPr>
          <a:xfrm>
            <a:off x="7715250" y="5786438"/>
            <a:ext cx="828675" cy="542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3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6" grpId="0"/>
      <p:bldP spid="7178" grpId="0"/>
    </p:bldLst>
  </p:timing>
</p:sld>
</file>

<file path=ppt/theme/theme1.xml><?xml version="1.0" encoding="utf-8"?>
<a:theme xmlns:a="http://schemas.openxmlformats.org/drawingml/2006/main" name="01069052">
  <a:themeElements>
    <a:clrScheme name="Другая 6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6C0093"/>
        </a:dk1>
        <a:lt1>
          <a:srgbClr val="FFFFFF"/>
        </a:lt1>
        <a:dk2>
          <a:srgbClr val="0006B0"/>
        </a:dk2>
        <a:lt2>
          <a:srgbClr val="00B7A5"/>
        </a:lt2>
        <a:accent1>
          <a:srgbClr val="B50069"/>
        </a:accent1>
        <a:accent2>
          <a:srgbClr val="0100B4"/>
        </a:accent2>
        <a:accent3>
          <a:srgbClr val="AAAAD4"/>
        </a:accent3>
        <a:accent4>
          <a:srgbClr val="DADADA"/>
        </a:accent4>
        <a:accent5>
          <a:srgbClr val="D7AAB9"/>
        </a:accent5>
        <a:accent6>
          <a:srgbClr val="0100A3"/>
        </a:accent6>
        <a:hlink>
          <a:srgbClr val="F297CD"/>
        </a:hlink>
        <a:folHlink>
          <a:srgbClr val="751F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81D58"/>
        </a:dk1>
        <a:lt1>
          <a:srgbClr val="FFFFFF"/>
        </a:lt1>
        <a:dk2>
          <a:srgbClr val="CF0E30"/>
        </a:dk2>
        <a:lt2>
          <a:srgbClr val="CECECE"/>
        </a:lt2>
        <a:accent1>
          <a:srgbClr val="79A0FE"/>
        </a:accent1>
        <a:accent2>
          <a:srgbClr val="8CF4EA"/>
        </a:accent2>
        <a:accent3>
          <a:srgbClr val="FFFFFF"/>
        </a:accent3>
        <a:accent4>
          <a:srgbClr val="06174A"/>
        </a:accent4>
        <a:accent5>
          <a:srgbClr val="BECDFE"/>
        </a:accent5>
        <a:accent6>
          <a:srgbClr val="7EDDD4"/>
        </a:accent6>
        <a:hlink>
          <a:srgbClr val="F39FD1"/>
        </a:hlink>
        <a:folHlink>
          <a:srgbClr val="FCFE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474747"/>
        </a:dk1>
        <a:lt1>
          <a:srgbClr val="FFFFFF"/>
        </a:lt1>
        <a:dk2>
          <a:srgbClr val="000000"/>
        </a:dk2>
        <a:lt2>
          <a:srgbClr val="CECECE"/>
        </a:lt2>
        <a:accent1>
          <a:srgbClr val="919191"/>
        </a:accent1>
        <a:accent2>
          <a:srgbClr val="ABABAB"/>
        </a:accent2>
        <a:accent3>
          <a:srgbClr val="FFFFFF"/>
        </a:accent3>
        <a:accent4>
          <a:srgbClr val="3B3B3B"/>
        </a:accent4>
        <a:accent5>
          <a:srgbClr val="C7C7C7"/>
        </a:accent5>
        <a:accent6>
          <a:srgbClr val="9B9B9B"/>
        </a:accent6>
        <a:hlink>
          <a:srgbClr val="676767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01069052</Template>
  <TotalTime>632</TotalTime>
  <Words>559</Words>
  <Application>Microsoft Office PowerPoint</Application>
  <PresentationFormat>Экран (4:3)</PresentationFormat>
  <Paragraphs>108</Paragraphs>
  <Slides>19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01069052</vt:lpstr>
      <vt:lpstr>Общие правила оформления презентации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Мила</dc:creator>
  <cp:lastModifiedBy>Мила</cp:lastModifiedBy>
  <cp:revision>40</cp:revision>
  <dcterms:created xsi:type="dcterms:W3CDTF">2009-11-25T11:51:31Z</dcterms:created>
  <dcterms:modified xsi:type="dcterms:W3CDTF">2009-12-13T02:10:02Z</dcterms:modified>
</cp:coreProperties>
</file>